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56" r:id="rId9"/>
    <p:sldId id="2340" r:id="rId10"/>
    <p:sldId id="739" r:id="rId11"/>
    <p:sldId id="2377" r:id="rId12"/>
    <p:sldId id="1790" r:id="rId13"/>
    <p:sldId id="2363" r:id="rId14"/>
    <p:sldId id="2371" r:id="rId15"/>
    <p:sldId id="2372" r:id="rId16"/>
    <p:sldId id="2373" r:id="rId17"/>
    <p:sldId id="2374" r:id="rId18"/>
    <p:sldId id="2376" r:id="rId19"/>
    <p:sldId id="2375" r:id="rId20"/>
    <p:sldId id="2378" r:id="rId21"/>
    <p:sldId id="1785" r:id="rId22"/>
    <p:sldId id="2379" r:id="rId23"/>
    <p:sldId id="2380" r:id="rId24"/>
    <p:sldId id="2381" r:id="rId25"/>
    <p:sldId id="2370" r:id="rId26"/>
    <p:sldId id="1789" r:id="rId27"/>
    <p:sldId id="2366" r:id="rId28"/>
    <p:sldId id="1791" r:id="rId29"/>
    <p:sldId id="1782" r:id="rId30"/>
    <p:sldId id="2362" r:id="rId31"/>
    <p:sldId id="741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zh-CN" altLang="en-US" dirty="0"/>
              <a:t>机器内 </a:t>
            </a:r>
            <a:r>
              <a:rPr lang="en-US" altLang="zh-CN" dirty="0"/>
              <a:t>GPU-GPU</a:t>
            </a:r>
            <a:r>
              <a:rPr lang="zh-CN" altLang="en-US" dirty="0"/>
              <a:t> 间通讯走 </a:t>
            </a:r>
            <a:r>
              <a:rPr lang="en-US" altLang="zh-CN" dirty="0"/>
              <a:t>PCIe/QPI/UPI</a:t>
            </a:r>
            <a:r>
              <a:rPr lang="zh-CN" altLang="en-US" dirty="0"/>
              <a:t> 等时，带宽会成为瓶颈。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9CDAA-FFA4-9E46-BEB6-547F36A3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66" y="2054289"/>
            <a:ext cx="8698829" cy="44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机器间通信</a:t>
            </a:r>
          </a:p>
        </p:txBody>
      </p:sp>
    </p:spTree>
    <p:extLst>
      <p:ext uri="{BB962C8B-B14F-4D97-AF65-F5344CB8AC3E}">
        <p14:creationId xmlns:p14="http://schemas.microsoft.com/office/powerpoint/2010/main" val="200724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传统机间通信问题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机间 </a:t>
            </a:r>
            <a:r>
              <a:rPr lang="en-US" altLang="zh-CN" dirty="0"/>
              <a:t>GPU</a:t>
            </a:r>
            <a:r>
              <a:rPr lang="zh-CN" altLang="en-US" dirty="0"/>
              <a:t> 通讯需要经过 </a:t>
            </a:r>
            <a:r>
              <a:rPr lang="en-US" altLang="zh-CN" dirty="0"/>
              <a:t>NIC</a:t>
            </a:r>
            <a:r>
              <a:rPr lang="zh-CN" altLang="en-US" dirty="0"/>
              <a:t>，缺乏 </a:t>
            </a:r>
            <a:r>
              <a:rPr lang="en-US" altLang="zh-CN" dirty="0"/>
              <a:t>PCIe Switch</a:t>
            </a:r>
            <a:r>
              <a:rPr lang="zh-CN" altLang="en-US" dirty="0"/>
              <a:t> 情况下 </a:t>
            </a:r>
            <a:r>
              <a:rPr lang="en-US" altLang="zh-CN" dirty="0"/>
              <a:t>GPU-NIC</a:t>
            </a:r>
            <a:r>
              <a:rPr lang="zh-CN" altLang="en-US" dirty="0"/>
              <a:t> 之间的通讯需要经过 </a:t>
            </a:r>
            <a:r>
              <a:rPr lang="en-US" altLang="zh-CN" dirty="0"/>
              <a:t>RC</a:t>
            </a:r>
            <a:r>
              <a:rPr lang="zh-CN" altLang="en-US" dirty="0"/>
              <a:t>，使用 </a:t>
            </a:r>
            <a:r>
              <a:rPr lang="en-US" altLang="zh-CN" dirty="0"/>
              <a:t>CPU</a:t>
            </a:r>
            <a:r>
              <a:rPr lang="zh-CN" altLang="en-US" dirty="0"/>
              <a:t> 对数据进行拷贝和中转，带宽往往会成为瓶颈；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116864" y="3429000"/>
            <a:ext cx="9963033" cy="24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GDR</a:t>
            </a:r>
            <a:r>
              <a:rPr lang="zh-CN" altLang="en-US" dirty="0"/>
              <a:t> 技术的出现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 </a:t>
            </a:r>
            <a:r>
              <a:rPr lang="en-US" altLang="zh-CN" dirty="0"/>
              <a:t>GPU Direct RDMA</a:t>
            </a:r>
            <a:r>
              <a:rPr lang="zh-CN" altLang="en-US" dirty="0"/>
              <a:t>（</a:t>
            </a:r>
            <a:r>
              <a:rPr lang="en-US" altLang="zh-CN" dirty="0"/>
              <a:t>GDR</a:t>
            </a:r>
            <a:r>
              <a:rPr lang="zh-CN" altLang="en-US" dirty="0"/>
              <a:t>）技术，让 </a:t>
            </a:r>
            <a:r>
              <a:rPr lang="en-US" altLang="zh-CN" dirty="0"/>
              <a:t>GPU</a:t>
            </a:r>
            <a:r>
              <a:rPr lang="zh-CN" altLang="en-US" dirty="0"/>
              <a:t> 数据可以直接 </a:t>
            </a:r>
            <a:r>
              <a:rPr lang="en-US" altLang="zh-CN" dirty="0"/>
              <a:t>DMA</a:t>
            </a:r>
            <a:r>
              <a:rPr lang="zh-CN" altLang="en-US" dirty="0"/>
              <a:t> 到网卡上，不需要</a:t>
            </a:r>
            <a:r>
              <a:rPr lang="en-US" altLang="zh-CN" dirty="0"/>
              <a:t>CPU</a:t>
            </a:r>
            <a:r>
              <a:rPr lang="zh-CN" altLang="en-US" dirty="0"/>
              <a:t> 拷贝和中转</a:t>
            </a:r>
            <a:endParaRPr lang="en-US" altLang="zh-CN" dirty="0"/>
          </a:p>
          <a:p>
            <a:r>
              <a:rPr lang="zh-CN" altLang="en-US" i="1" dirty="0"/>
              <a:t>（</a:t>
            </a:r>
            <a:r>
              <a:rPr lang="en-US" altLang="zh-CN" i="1" dirty="0"/>
              <a:t>GDR</a:t>
            </a:r>
            <a:r>
              <a:rPr lang="zh-CN" altLang="en-US" i="1" dirty="0"/>
              <a:t> 是基于标准 </a:t>
            </a:r>
            <a:r>
              <a:rPr lang="en-US" altLang="zh-CN" i="1" dirty="0"/>
              <a:t>PCIe</a:t>
            </a:r>
            <a:r>
              <a:rPr lang="zh-CN" altLang="en-US" i="1" dirty="0"/>
              <a:t> 特性的通讯加速技术，需要 </a:t>
            </a:r>
            <a:r>
              <a:rPr lang="en-US" altLang="zh-CN" i="1" dirty="0"/>
              <a:t>GPU-NIC</a:t>
            </a:r>
            <a:r>
              <a:rPr lang="zh-CN" altLang="en-US" i="1" dirty="0"/>
              <a:t> 连接在同一 </a:t>
            </a:r>
            <a:r>
              <a:rPr lang="en-US" altLang="zh-CN" i="1" dirty="0"/>
              <a:t>PCIe Switch</a:t>
            </a:r>
            <a:r>
              <a:rPr lang="zh-CN" altLang="en-US" i="1" dirty="0"/>
              <a:t> 上，一旦经过了 </a:t>
            </a:r>
            <a:r>
              <a:rPr lang="en-US" altLang="zh-CN" i="1" dirty="0"/>
              <a:t>RC</a:t>
            </a:r>
            <a:r>
              <a:rPr lang="zh-CN" altLang="en-US" i="1" dirty="0"/>
              <a:t> 上的 </a:t>
            </a:r>
            <a:r>
              <a:rPr lang="en-US" altLang="zh-CN" i="1" dirty="0"/>
              <a:t>PCIe Host Bridge</a:t>
            </a:r>
            <a:r>
              <a:rPr lang="zh-CN" altLang="en-US" i="1" dirty="0"/>
              <a:t>、</a:t>
            </a:r>
            <a:r>
              <a:rPr lang="en-US" altLang="zh-CN" i="1" dirty="0"/>
              <a:t>QPI/UPI</a:t>
            </a:r>
            <a:r>
              <a:rPr lang="zh-CN" altLang="en-US" i="1" dirty="0"/>
              <a:t>等，则未必有性能收益）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755956" y="4103806"/>
            <a:ext cx="8698829" cy="20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1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通讯软件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344CCD-8E59-3748-91ED-AEA3E980CED5}"/>
              </a:ext>
            </a:extLst>
          </p:cNvPr>
          <p:cNvSpPr/>
          <p:nvPr/>
        </p:nvSpPr>
        <p:spPr>
          <a:xfrm>
            <a:off x="1926405" y="4841906"/>
            <a:ext cx="834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大模型想充分利用分布式 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算力，通讯库是关键环节之一</a:t>
            </a:r>
          </a:p>
        </p:txBody>
      </p:sp>
    </p:spTree>
    <p:extLst>
      <p:ext uri="{BB962C8B-B14F-4D97-AF65-F5344CB8AC3E}">
        <p14:creationId xmlns:p14="http://schemas.microsoft.com/office/powerpoint/2010/main" val="24637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通讯软件有哪些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NCCL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HCCL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TCCL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通信优化，仅支持集中式通信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通讯软件在训练的作用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通讯软件向上提供通信（点对点、集合通信）的 </a:t>
            </a:r>
            <a:r>
              <a:rPr lang="en-US" altLang="zh-CN" dirty="0"/>
              <a:t>API</a:t>
            </a:r>
            <a:r>
              <a:rPr lang="zh-CN" altLang="en-US" dirty="0"/>
              <a:t> 供训练框架调用；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向下连接机内 </a:t>
            </a:r>
            <a:r>
              <a:rPr lang="en-US" altLang="zh-CN" dirty="0"/>
              <a:t>&amp;</a:t>
            </a:r>
            <a:r>
              <a:rPr lang="zh-CN" altLang="en-US" dirty="0"/>
              <a:t> 机间 </a:t>
            </a:r>
            <a:r>
              <a:rPr lang="en-US" altLang="zh-CN" dirty="0"/>
              <a:t>GPU</a:t>
            </a:r>
            <a:r>
              <a:rPr lang="zh-CN" altLang="en-US" dirty="0"/>
              <a:t> 以完成模型参数的高效传输。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850" y="3429000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以 </a:t>
            </a:r>
            <a:r>
              <a:rPr lang="en-US" altLang="zh-CN" dirty="0"/>
              <a:t>NCCL</a:t>
            </a:r>
            <a:r>
              <a:rPr lang="zh-CN" altLang="en-US" dirty="0"/>
              <a:t> 为例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1938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提供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、</a:t>
            </a:r>
            <a:r>
              <a:rPr lang="en-US" altLang="zh-CN" dirty="0"/>
              <a:t>Broadcast</a:t>
            </a:r>
            <a:r>
              <a:rPr lang="zh-CN" altLang="en-US" dirty="0"/>
              <a:t> 等集合通讯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支持 </a:t>
            </a:r>
            <a:r>
              <a:rPr lang="en-US" altLang="zh-CN" dirty="0" err="1"/>
              <a:t>ncclSend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ncclRecv</a:t>
            </a:r>
            <a:r>
              <a:rPr lang="en-US" altLang="zh-CN" dirty="0"/>
              <a:t>()</a:t>
            </a:r>
            <a:r>
              <a:rPr lang="zh-CN" altLang="en-US" dirty="0"/>
              <a:t> 实现点对点通讯，如</a:t>
            </a:r>
            <a:r>
              <a:rPr lang="en-US" altLang="zh-CN" dirty="0"/>
              <a:t>One-to-all</a:t>
            </a:r>
            <a:r>
              <a:rPr lang="zh-CN" altLang="en-US" dirty="0"/>
              <a:t>、</a:t>
            </a:r>
            <a:r>
              <a:rPr lang="en-US" altLang="zh-CN" dirty="0"/>
              <a:t>All-to-one</a:t>
            </a:r>
            <a:r>
              <a:rPr lang="zh-CN" altLang="en-US" dirty="0"/>
              <a:t>、</a:t>
            </a:r>
            <a:r>
              <a:rPr lang="en-US" altLang="zh-CN" dirty="0"/>
              <a:t>All-to-all</a:t>
            </a:r>
            <a:r>
              <a:rPr lang="zh-CN" altLang="en-US" dirty="0"/>
              <a:t>等；</a:t>
            </a:r>
            <a:endParaRPr lang="en-US" altLang="zh-CN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559B0447-09D3-CC4D-A92D-ACCE6E7328B4}"/>
              </a:ext>
            </a:extLst>
          </p:cNvPr>
          <p:cNvSpPr txBox="1">
            <a:spLocks/>
          </p:cNvSpPr>
          <p:nvPr/>
        </p:nvSpPr>
        <p:spPr>
          <a:xfrm>
            <a:off x="623635" y="4938939"/>
            <a:ext cx="10963473" cy="119384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服务器内通过 </a:t>
            </a:r>
            <a:r>
              <a:rPr lang="en-US" altLang="zh-CN" dirty="0"/>
              <a:t>PCIe</a:t>
            </a:r>
            <a:r>
              <a:rPr lang="zh-CN" altLang="en-US" dirty="0"/>
              <a:t>、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、</a:t>
            </a:r>
            <a:r>
              <a:rPr lang="en-US" altLang="zh-CN" dirty="0"/>
              <a:t>NCCS</a:t>
            </a:r>
            <a:r>
              <a:rPr lang="zh-CN" altLang="en-US" dirty="0"/>
              <a:t> 等实现高带宽和低延迟数据传输；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服务器间通过 </a:t>
            </a:r>
            <a:r>
              <a:rPr lang="en-US" altLang="zh-CN" dirty="0"/>
              <a:t>RoCEv2</a:t>
            </a:r>
            <a:r>
              <a:rPr lang="zh-CN" altLang="en-US" dirty="0"/>
              <a:t>、</a:t>
            </a:r>
            <a:r>
              <a:rPr lang="en-US" altLang="zh-CN" dirty="0"/>
              <a:t>IB</a:t>
            </a:r>
            <a:r>
              <a:rPr lang="zh-CN" altLang="en-US" dirty="0"/>
              <a:t>、</a:t>
            </a:r>
            <a:r>
              <a:rPr lang="en-US" altLang="zh-CN" dirty="0"/>
              <a:t>TCP</a:t>
            </a:r>
            <a:r>
              <a:rPr lang="zh-CN" altLang="en-US" dirty="0"/>
              <a:t> 网络实现高带宽和低延迟数据传输；</a:t>
            </a: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7016BDFC-3D38-A545-84C0-0005933DC6A3}"/>
              </a:ext>
            </a:extLst>
          </p:cNvPr>
          <p:cNvSpPr/>
          <p:nvPr/>
        </p:nvSpPr>
        <p:spPr bwMode="auto">
          <a:xfrm rot="16200000">
            <a:off x="2446518" y="2509654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4643A905-1DC8-8446-ADE2-786AE55726E4}"/>
              </a:ext>
            </a:extLst>
          </p:cNvPr>
          <p:cNvSpPr/>
          <p:nvPr/>
        </p:nvSpPr>
        <p:spPr bwMode="auto">
          <a:xfrm rot="5400000">
            <a:off x="8119204" y="4030483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3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1F69D-3EE6-0B41-AA6D-0C224DB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59511-8690-B147-916F-3583FA203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95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B28B0-DAB4-5C4D-8452-2219FD4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7473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必须等全部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节点完成了本次通信之后才能继续下一轮计算：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本地计算和通信同步严格顺序化，能够容易地保证并行的执行逻辑于串行相同；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3588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分布式训练：同步并行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latin typeface="Gill Sans MT" panose="020B0502020104020203" pitchFamily="34" charset="0"/>
              </a:rPr>
              <a:t>batch</a:t>
            </a:r>
            <a:r>
              <a:rPr lang="zh-CN" altLang="en-US" dirty="0">
                <a:latin typeface="Gill Sans MT" panose="020B0502020104020203" pitchFamily="34" charset="0"/>
              </a:rPr>
              <a:t> 数据迭代完后与其他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服务器进行通信传输网络模型参数：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执行效率高，中间除了单机通信时间以外没有任何通信和执行之间的阻塞等待；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网络模型训练不收敛，训练时间长，模型参数反复使用导致无法工业化；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342406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分布式训练：半同步并行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93610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Dynamic</a:t>
            </a:r>
            <a:r>
              <a:rPr lang="zh-CN" altLang="en-US" sz="1800" dirty="0"/>
              <a:t> </a:t>
            </a:r>
            <a:r>
              <a:rPr lang="en-US" altLang="zh-CN" sz="1800" dirty="0"/>
              <a:t>Scale</a:t>
            </a:r>
            <a:r>
              <a:rPr lang="zh-CN" altLang="en-US" sz="1800" dirty="0"/>
              <a:t>：通过动态限制进度推进范围，有限定的宽松同步通信协调并行；</a:t>
            </a:r>
            <a:endParaRPr lang="en-US" altLang="zh-CN" sz="1800" dirty="0"/>
          </a:p>
          <a:p>
            <a:r>
              <a:rPr lang="zh-CN" altLang="en-US" sz="1800" dirty="0"/>
              <a:t>跟踪各节点进度并维护最慢节点，保证计算最快和最慢节点差距在一个预定的范围内。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32254-A24E-AA43-81FF-F38948328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575" y="2614052"/>
            <a:ext cx="72216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聚合的</a:t>
            </a:r>
            <a:r>
              <a:rPr lang="en-US" altLang="zh-CN" dirty="0"/>
              <a:t>NVLink</a:t>
            </a:r>
            <a:r>
              <a:rPr lang="zh-CN" altLang="en-US" dirty="0"/>
              <a:t>带宽明显高于</a:t>
            </a:r>
            <a:r>
              <a:rPr lang="en-US" altLang="zh-CN" dirty="0"/>
              <a:t>PCIe</a:t>
            </a:r>
            <a:r>
              <a:rPr lang="zh-CN" altLang="en-US" dirty="0"/>
              <a:t>带宽，问题是如何有效地使用环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4D8F4-6A10-AC4C-9D3B-9AE24E4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29" y="2204864"/>
            <a:ext cx="5082108" cy="37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2080B-A4F1-094E-A3E6-6D8CE1E2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服务器机柜组装图</a:t>
            </a:r>
          </a:p>
        </p:txBody>
      </p:sp>
    </p:spTree>
    <p:extLst>
      <p:ext uri="{BB962C8B-B14F-4D97-AF65-F5344CB8AC3E}">
        <p14:creationId xmlns:p14="http://schemas.microsoft.com/office/powerpoint/2010/main" val="37451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64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2405" y="1512063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 dirty="0"/>
              <a:t>单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机内通信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CE05B2-F214-034D-9538-37DB2B2A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 为计算核心，采用 </a:t>
            </a:r>
            <a:r>
              <a:rPr lang="en-US" altLang="zh-CN" dirty="0"/>
              <a:t>PCIE</a:t>
            </a:r>
            <a:r>
              <a:rPr lang="zh-CN" altLang="en-US" dirty="0"/>
              <a:t> 通信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38F0E0-AB79-2143-B118-D81281A13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464889" cy="4994910"/>
          </a:xfrm>
        </p:spPr>
        <p:txBody>
          <a:bodyPr/>
          <a:lstStyle/>
          <a:p>
            <a:r>
              <a:rPr lang="zh-CN" altLang="en-US" dirty="0"/>
              <a:t>传统以 </a:t>
            </a:r>
            <a:r>
              <a:rPr lang="en-US" altLang="zh-CN" dirty="0"/>
              <a:t>CPU</a:t>
            </a:r>
            <a:r>
              <a:rPr lang="zh-CN" altLang="en-US" dirty="0"/>
              <a:t> 为主的超算中心，主要采用 </a:t>
            </a:r>
            <a:r>
              <a:rPr lang="en-US" altLang="zh-CN" dirty="0"/>
              <a:t>PCIE</a:t>
            </a:r>
            <a:r>
              <a:rPr lang="zh-CN" altLang="en-US" dirty="0"/>
              <a:t> 通信；</a:t>
            </a:r>
            <a:endParaRPr lang="en-US" altLang="zh-CN" dirty="0"/>
          </a:p>
          <a:p>
            <a:r>
              <a:rPr lang="zh-CN" altLang="en-US" dirty="0"/>
              <a:t>采用树状拓扑结构，体系结构一般由 </a:t>
            </a:r>
            <a:r>
              <a:rPr lang="en-US" altLang="zh-CN" dirty="0"/>
              <a:t>Root Complex</a:t>
            </a:r>
            <a:r>
              <a:rPr lang="zh-CN" altLang="en-US" dirty="0"/>
              <a:t>（</a:t>
            </a:r>
            <a:r>
              <a:rPr lang="en-US" altLang="zh-CN" dirty="0"/>
              <a:t>RC</a:t>
            </a:r>
            <a:r>
              <a:rPr lang="zh-CN" altLang="en-US" dirty="0"/>
              <a:t>）、</a:t>
            </a:r>
            <a:r>
              <a:rPr lang="en-US" altLang="zh-CN" dirty="0"/>
              <a:t>PCIe Switch</a:t>
            </a:r>
            <a:r>
              <a:rPr lang="zh-CN" altLang="en-US" dirty="0"/>
              <a:t> 和 </a:t>
            </a:r>
            <a:r>
              <a:rPr lang="en-US" altLang="zh-CN" dirty="0"/>
              <a:t>PCIe Endpoint</a:t>
            </a:r>
            <a:r>
              <a:rPr lang="zh-CN" altLang="en-US" dirty="0"/>
              <a:t> 等类型 </a:t>
            </a:r>
            <a:r>
              <a:rPr lang="en-US" altLang="zh-CN" dirty="0"/>
              <a:t>PCIe</a:t>
            </a:r>
            <a:r>
              <a:rPr lang="zh-CN" altLang="en-US" dirty="0"/>
              <a:t> 设备组成；</a:t>
            </a:r>
            <a:endParaRPr lang="en-US" altLang="zh-CN" dirty="0"/>
          </a:p>
          <a:p>
            <a:r>
              <a:rPr lang="zh-CN" altLang="en-US" dirty="0"/>
              <a:t>在这个体系结构中，</a:t>
            </a:r>
            <a:r>
              <a:rPr lang="en-US" altLang="zh-CN" dirty="0"/>
              <a:t>CPU</a:t>
            </a:r>
            <a:r>
              <a:rPr lang="zh-CN" altLang="en-US" dirty="0"/>
              <a:t> 和内存作为核心，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NIC</a:t>
            </a:r>
            <a:r>
              <a:rPr lang="zh-CN" altLang="en-US" dirty="0"/>
              <a:t>、</a:t>
            </a:r>
            <a:r>
              <a:rPr lang="en-US" altLang="zh-CN" dirty="0" err="1"/>
              <a:t>NVMe</a:t>
            </a:r>
            <a:r>
              <a:rPr lang="zh-CN" altLang="en-US" dirty="0"/>
              <a:t> 等外设作为辅助。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48A86-6F02-404D-BCED-4ADF8141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37" y="1588762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提出了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等新的机内通讯元件，可以为单机内 </a:t>
            </a:r>
            <a:r>
              <a:rPr lang="en-US" altLang="zh-CN" dirty="0"/>
              <a:t>GPU</a:t>
            </a:r>
            <a:r>
              <a:rPr lang="zh-CN" altLang="en-US" dirty="0"/>
              <a:t> 间提供百 </a:t>
            </a:r>
            <a:r>
              <a:rPr lang="en-US" altLang="zh-CN" dirty="0"/>
              <a:t>Gbps</a:t>
            </a:r>
            <a:r>
              <a:rPr lang="zh-CN" altLang="en-US" dirty="0"/>
              <a:t> 互联带宽。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70C5FF-FE1B-3043-9F1F-7797F450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95" y="2251388"/>
            <a:ext cx="7442464" cy="41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25941</TotalTime>
  <Words>1048</Words>
  <Application>Microsoft Macintosh PowerPoint</Application>
  <PresentationFormat>自定义</PresentationFormat>
  <Paragraphs>128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服务器机柜组装图</vt:lpstr>
      <vt:lpstr>通讯硬件</vt:lpstr>
      <vt:lpstr>PowerPoint 演示文稿</vt:lpstr>
      <vt:lpstr>CPU 为计算核心，采用 PCIE 通信</vt:lpstr>
      <vt:lpstr>GPU 为计算核心，PCIE 成瓶颈</vt:lpstr>
      <vt:lpstr>GPU 为计算核心，PCIE 成瓶颈</vt:lpstr>
      <vt:lpstr>PowerPoint 演示文稿</vt:lpstr>
      <vt:lpstr>传统机间通信问题</vt:lpstr>
      <vt:lpstr>GDR 技术的出现</vt:lpstr>
      <vt:lpstr>PowerPoint 演示文稿</vt:lpstr>
      <vt:lpstr>通讯软件有哪些</vt:lpstr>
      <vt:lpstr>通讯软件在训练的作用</vt:lpstr>
      <vt:lpstr>以 NCCL 为例</vt:lpstr>
      <vt:lpstr>PowerPoint 演示文稿</vt:lpstr>
      <vt:lpstr>分布式架构：参数服务器 + 大模型</vt:lpstr>
      <vt:lpstr>分布式训练：同步并行</vt:lpstr>
      <vt:lpstr>分布式训练：同步并行</vt:lpstr>
      <vt:lpstr>分布式训练：半同步并行</vt:lpstr>
      <vt:lpstr>环同步（Ring Synchronization）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8399</cp:revision>
  <cp:lastPrinted>2023-09-08T09:14:01Z</cp:lastPrinted>
  <dcterms:created xsi:type="dcterms:W3CDTF">2020-08-28T08:44:19Z</dcterms:created>
  <dcterms:modified xsi:type="dcterms:W3CDTF">2023-10-10T08:24:22Z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